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9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72" r:id="rId2"/>
    <p:sldId id="273" r:id="rId3"/>
    <p:sldId id="324" r:id="rId4"/>
    <p:sldId id="30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2" r:id="rId16"/>
    <p:sldId id="395" r:id="rId17"/>
    <p:sldId id="396" r:id="rId18"/>
    <p:sldId id="397" r:id="rId19"/>
    <p:sldId id="398" r:id="rId20"/>
    <p:sldId id="399" r:id="rId21"/>
    <p:sldId id="400" r:id="rId22"/>
    <p:sldId id="364" r:id="rId23"/>
    <p:sldId id="366" r:id="rId24"/>
    <p:sldId id="367" r:id="rId25"/>
    <p:sldId id="368" r:id="rId26"/>
    <p:sldId id="372" r:id="rId27"/>
    <p:sldId id="369" r:id="rId28"/>
    <p:sldId id="370" r:id="rId29"/>
    <p:sldId id="375" r:id="rId30"/>
    <p:sldId id="374" r:id="rId31"/>
    <p:sldId id="376" r:id="rId32"/>
    <p:sldId id="345" r:id="rId33"/>
    <p:sldId id="380" r:id="rId34"/>
    <p:sldId id="382" r:id="rId35"/>
    <p:sldId id="383" r:id="rId36"/>
    <p:sldId id="384" r:id="rId37"/>
    <p:sldId id="385" r:id="rId38"/>
    <p:sldId id="401" r:id="rId39"/>
    <p:sldId id="386" r:id="rId40"/>
    <p:sldId id="402" r:id="rId41"/>
    <p:sldId id="393" r:id="rId42"/>
    <p:sldId id="403" r:id="rId43"/>
    <p:sldId id="406" r:id="rId44"/>
    <p:sldId id="404" r:id="rId45"/>
    <p:sldId id="405" r:id="rId46"/>
    <p:sldId id="407" r:id="rId47"/>
    <p:sldId id="408" r:id="rId48"/>
    <p:sldId id="409" r:id="rId49"/>
    <p:sldId id="350" r:id="rId5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62" autoAdjust="0"/>
  </p:normalViewPr>
  <p:slideViewPr>
    <p:cSldViewPr snapToGrid="0" snapToObjects="1">
      <p:cViewPr>
        <p:scale>
          <a:sx n="99" d="100"/>
          <a:sy n="99" d="100"/>
        </p:scale>
        <p:origin x="-64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image" Target="../media/image52.png"/><Relationship Id="rId2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55.emf"/><Relationship Id="rId5" Type="http://schemas.openxmlformats.org/officeDocument/2006/relationships/image" Target="../media/image54.emf"/><Relationship Id="rId6" Type="http://schemas.openxmlformats.org/officeDocument/2006/relationships/image" Target="../media/image62.emf"/><Relationship Id="rId1" Type="http://schemas.openxmlformats.org/officeDocument/2006/relationships/image" Target="../media/image52.png"/><Relationship Id="rId2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20" Type="http://schemas.openxmlformats.org/officeDocument/2006/relationships/oleObject" Target="../embeddings/oleObject21.bin"/><Relationship Id="rId21" Type="http://schemas.openxmlformats.org/officeDocument/2006/relationships/image" Target="../media/image48.emf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49.emf"/><Relationship Id="rId24" Type="http://schemas.openxmlformats.org/officeDocument/2006/relationships/oleObject" Target="../embeddings/oleObject23.bin"/><Relationship Id="rId25" Type="http://schemas.openxmlformats.org/officeDocument/2006/relationships/image" Target="../media/image50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44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45.e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46.emf"/><Relationship Id="rId16" Type="http://schemas.openxmlformats.org/officeDocument/2006/relationships/oleObject" Target="../embeddings/oleObject18.bin"/><Relationship Id="rId17" Type="http://schemas.openxmlformats.org/officeDocument/2006/relationships/oleObject" Target="../embeddings/oleObject19.bin"/><Relationship Id="rId18" Type="http://schemas.openxmlformats.org/officeDocument/2006/relationships/oleObject" Target="../embeddings/oleObject20.bin"/><Relationship Id="rId19" Type="http://schemas.openxmlformats.org/officeDocument/2006/relationships/image" Target="../media/image4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54.emf"/><Relationship Id="rId13" Type="http://schemas.openxmlformats.org/officeDocument/2006/relationships/oleObject" Target="../embeddings/oleObject27.bin"/><Relationship Id="rId14" Type="http://schemas.openxmlformats.org/officeDocument/2006/relationships/image" Target="../media/image55.emf"/><Relationship Id="rId15" Type="http://schemas.openxmlformats.org/officeDocument/2006/relationships/oleObject" Target="../embeddings/oleObject28.bin"/><Relationship Id="rId16" Type="http://schemas.openxmlformats.org/officeDocument/2006/relationships/oleObject" Target="../embeddings/oleObject29.bin"/><Relationship Id="rId17" Type="http://schemas.openxmlformats.org/officeDocument/2006/relationships/image" Target="../media/image56.emf"/><Relationship Id="rId18" Type="http://schemas.openxmlformats.org/officeDocument/2006/relationships/oleObject" Target="../embeddings/oleObject30.bin"/><Relationship Id="rId19" Type="http://schemas.openxmlformats.org/officeDocument/2006/relationships/image" Target="../media/image5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oleObject" Target="../embeddings/oleObject24.bin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52.png"/><Relationship Id="rId8" Type="http://schemas.openxmlformats.org/officeDocument/2006/relationships/oleObject" Target="../embeddings/oleObject25.bin"/><Relationship Id="rId9" Type="http://schemas.openxmlformats.org/officeDocument/2006/relationships/package" Target="../embeddings/Microsoft_Word_Document2.docx"/><Relationship Id="rId10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.bin"/><Relationship Id="rId20" Type="http://schemas.openxmlformats.org/officeDocument/2006/relationships/oleObject" Target="../embeddings/oleObject37.bin"/><Relationship Id="rId10" Type="http://schemas.openxmlformats.org/officeDocument/2006/relationships/package" Target="../embeddings/Microsoft_Word_Document4.docx"/><Relationship Id="rId11" Type="http://schemas.openxmlformats.org/officeDocument/2006/relationships/image" Target="../media/image60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1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55.e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6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oleObject" Target="../embeddings/oleObject31.bin"/><Relationship Id="rId7" Type="http://schemas.openxmlformats.org/officeDocument/2006/relationships/package" Target="../embeddings/Microsoft_Word_Document3.docx"/><Relationship Id="rId8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oleObject" Target="../embeddings/oleObject38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6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1298425"/>
            <a:ext cx="6132699" cy="849463"/>
          </a:xfrm>
        </p:spPr>
        <p:txBody>
          <a:bodyPr/>
          <a:lstStyle/>
          <a:p>
            <a:r>
              <a:rPr lang="en-US" b="0" dirty="0" smtClean="0"/>
              <a:t>Reduced Order and Ensemble Modeling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</a:t>
            </a:r>
            <a:r>
              <a:rPr lang="en-US" b="0" dirty="0" smtClean="0"/>
              <a:t>Workshop</a:t>
            </a:r>
          </a:p>
          <a:p>
            <a:endParaRPr lang="en-US" b="0" dirty="0"/>
          </a:p>
          <a:p>
            <a:r>
              <a:rPr lang="en-US" b="0" dirty="0" smtClean="0"/>
              <a:t>Presenter: </a:t>
            </a:r>
            <a:r>
              <a:rPr lang="en-US" b="0" smtClean="0"/>
              <a:t>Andrea Alfonsi</a:t>
            </a:r>
            <a:endParaRPr lang="en-US" b="0" dirty="0" smtClean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PHYSOR 2016 – May 1</a:t>
            </a:r>
            <a:r>
              <a:rPr lang="en-US" sz="1600" baseline="30000" dirty="0" smtClean="0">
                <a:latin typeface="Arial" charset="0"/>
              </a:rPr>
              <a:t>st</a:t>
            </a:r>
            <a:r>
              <a:rPr lang="en-US" sz="1600" dirty="0" smtClean="0">
                <a:latin typeface="Arial" charset="0"/>
              </a:rPr>
              <a:t> 2016, Sun Valley (ID)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 Available 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-230188">
              <a:spcBef>
                <a:spcPct val="40000"/>
              </a:spcBef>
              <a:buFontTx/>
              <a:buChar char="•"/>
            </a:pPr>
            <a:r>
              <a:rPr lang="en-US" dirty="0" smtClean="0"/>
              <a:t>External libraries: </a:t>
            </a:r>
            <a:r>
              <a:rPr lang="en-US" dirty="0" err="1" smtClean="0">
                <a:solidFill>
                  <a:srgbClr val="3366FF"/>
                </a:solidFill>
              </a:rPr>
              <a:t>Scikit</a:t>
            </a:r>
            <a:r>
              <a:rPr lang="en-US" dirty="0">
                <a:solidFill>
                  <a:srgbClr val="3366FF"/>
                </a:solidFill>
              </a:rPr>
              <a:t>-learn (http://</a:t>
            </a:r>
            <a:r>
              <a:rPr lang="en-US" dirty="0" err="1">
                <a:solidFill>
                  <a:srgbClr val="3366FF"/>
                </a:solidFill>
              </a:rPr>
              <a:t>scikit-</a:t>
            </a:r>
            <a:r>
              <a:rPr lang="en-US" dirty="0" err="1" smtClean="0">
                <a:solidFill>
                  <a:srgbClr val="3366FF"/>
                </a:solidFill>
              </a:rPr>
              <a:t>learn.org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pPr lvl="1"/>
            <a:r>
              <a:rPr lang="en-US" dirty="0"/>
              <a:t>Open source machine learning library for </a:t>
            </a:r>
            <a:r>
              <a:rPr lang="en-US" dirty="0" smtClean="0">
                <a:latin typeface="Courier"/>
                <a:cs typeface="Courier"/>
              </a:rPr>
              <a:t>Python 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/>
              <a:t>Library for </a:t>
            </a:r>
            <a:r>
              <a:rPr lang="en-US" dirty="0">
                <a:solidFill>
                  <a:srgbClr val="3366FF"/>
                </a:solidFill>
              </a:rPr>
              <a:t>data mining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data analysis</a:t>
            </a:r>
          </a:p>
          <a:p>
            <a:pPr lvl="1"/>
            <a:r>
              <a:rPr lang="en-US" dirty="0"/>
              <a:t>Built on </a:t>
            </a:r>
            <a:r>
              <a:rPr lang="en-US" dirty="0" err="1">
                <a:latin typeface="Courier"/>
                <a:cs typeface="Courier"/>
              </a:rPr>
              <a:t>NumPy</a:t>
            </a:r>
            <a:r>
              <a:rPr lang="en-US" dirty="0"/>
              <a:t> and </a:t>
            </a:r>
            <a:r>
              <a:rPr lang="en-US" dirty="0" err="1" smtClean="0">
                <a:latin typeface="Courier"/>
                <a:cs typeface="Courier"/>
              </a:rPr>
              <a:t>SciPy</a:t>
            </a:r>
            <a:endParaRPr lang="en-US" dirty="0" smtClean="0">
              <a:solidFill>
                <a:srgbClr val="3366FF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Internally </a:t>
            </a:r>
            <a:r>
              <a:rPr lang="en-US" dirty="0" smtClean="0">
                <a:latin typeface="Courier"/>
                <a:cs typeface="Courier"/>
              </a:rPr>
              <a:t>C++ </a:t>
            </a:r>
            <a:r>
              <a:rPr lang="en-US" dirty="0" smtClean="0"/>
              <a:t>developed libraries: </a:t>
            </a:r>
            <a:r>
              <a:rPr lang="en-US" dirty="0" smtClean="0">
                <a:solidFill>
                  <a:srgbClr val="3366FF"/>
                </a:solidFill>
              </a:rPr>
              <a:t>CROW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Generalized Polynomial </a:t>
            </a:r>
            <a:r>
              <a:rPr lang="en-US" dirty="0" smtClean="0">
                <a:solidFill>
                  <a:srgbClr val="3366FF"/>
                </a:solidFill>
              </a:rPr>
              <a:t>Chaos </a:t>
            </a:r>
            <a:r>
              <a:rPr lang="en-US" dirty="0" smtClean="0"/>
              <a:t>(subject of a later presentation)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Multi-dimensional interpolators</a:t>
            </a:r>
          </a:p>
          <a:p>
            <a:pPr lvl="2"/>
            <a:r>
              <a:rPr lang="en-US" dirty="0" smtClean="0"/>
              <a:t>ND Spline</a:t>
            </a:r>
          </a:p>
          <a:p>
            <a:pPr lvl="2"/>
            <a:r>
              <a:rPr lang="en-US" dirty="0" smtClean="0"/>
              <a:t>ND Inverse-Weight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Available: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Classification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dentifying </a:t>
            </a:r>
            <a:r>
              <a:rPr lang="en-US" dirty="0"/>
              <a:t>to which category an object belongs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Regression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redicting </a:t>
            </a:r>
            <a:r>
              <a:rPr lang="en-US" dirty="0"/>
              <a:t>a continuous-valued attribute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clustering</a:t>
            </a:r>
            <a:r>
              <a:rPr lang="en-US" dirty="0" smtClean="0"/>
              <a:t>: grouping similar </a:t>
            </a:r>
            <a:r>
              <a:rPr lang="en-US" dirty="0"/>
              <a:t>objects into </a:t>
            </a:r>
            <a:r>
              <a:rPr lang="en-US" dirty="0" smtClean="0"/>
              <a:t>sets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Dimensionality reduction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educing </a:t>
            </a:r>
            <a:r>
              <a:rPr lang="en-US" dirty="0"/>
              <a:t>the number of random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pre-processing</a:t>
            </a:r>
            <a:r>
              <a:rPr lang="en-US" dirty="0" smtClean="0"/>
              <a:t>: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extraction and </a:t>
            </a:r>
            <a:r>
              <a:rPr lang="en-US" dirty="0" smtClean="0"/>
              <a:t>normalization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Multi-Class classifiers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 classifiers</a:t>
            </a:r>
          </a:p>
          <a:p>
            <a:pPr lvl="1"/>
            <a:r>
              <a:rPr lang="en-US" dirty="0"/>
              <a:t>Tree classifiers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783170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Classification</a:t>
            </a:r>
          </a:p>
          <a:p>
            <a:pPr lvl="1"/>
            <a:r>
              <a:rPr lang="en-US" dirty="0" smtClean="0"/>
              <a:t>Starting point: set of data points with labels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[features, class]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dirty="0" smtClean="0"/>
              <a:t>Objective: identify which class a new point [features] belong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/>
            <a:r>
              <a:rPr lang="en-US" dirty="0"/>
              <a:t>Starting point: set of data points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[</a:t>
            </a:r>
            <a:r>
              <a:rPr lang="en-US" dirty="0" smtClean="0"/>
              <a:t>features]</a:t>
            </a:r>
            <a:r>
              <a:rPr lang="en-US" baseline="-25000" dirty="0" smtClean="0"/>
              <a:t>I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000" baseline="-25000" dirty="0"/>
          </a:p>
          <a:p>
            <a:pPr lvl="1"/>
            <a:r>
              <a:rPr lang="en-US" dirty="0"/>
              <a:t>Objective: </a:t>
            </a:r>
            <a:r>
              <a:rPr lang="en-US" dirty="0" smtClean="0"/>
              <a:t>group data points based on a specific distance metrics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1524000"/>
            <a:ext cx="914400" cy="1143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077200" y="1447800"/>
            <a:ext cx="609600" cy="685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8077200" y="2286000"/>
            <a:ext cx="609600" cy="685800"/>
          </a:xfrm>
          <a:prstGeom prst="ellipse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05600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286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0400" y="198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0" y="23622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770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532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10400" y="1752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22979" y="19262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139"/>
          <p:cNvCxnSpPr>
            <a:cxnSpLocks noChangeShapeType="1"/>
          </p:cNvCxnSpPr>
          <p:nvPr/>
        </p:nvCxnSpPr>
        <p:spPr bwMode="auto">
          <a:xfrm flipV="1">
            <a:off x="6190509" y="3549126"/>
            <a:ext cx="0" cy="213870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39"/>
          <p:cNvCxnSpPr>
            <a:cxnSpLocks noChangeShapeType="1"/>
          </p:cNvCxnSpPr>
          <p:nvPr/>
        </p:nvCxnSpPr>
        <p:spPr bwMode="auto">
          <a:xfrm>
            <a:off x="6190509" y="5687040"/>
            <a:ext cx="220018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2" name="Group 85"/>
          <p:cNvGrpSpPr/>
          <p:nvPr/>
        </p:nvGrpSpPr>
        <p:grpSpPr>
          <a:xfrm>
            <a:off x="7323894" y="3782040"/>
            <a:ext cx="685800" cy="609600"/>
            <a:chOff x="7247782" y="2054423"/>
            <a:chExt cx="685800" cy="609600"/>
          </a:xfrm>
        </p:grpSpPr>
        <p:sp>
          <p:nvSpPr>
            <p:cNvPr id="43" name="Oval 42"/>
            <p:cNvSpPr/>
            <p:nvPr/>
          </p:nvSpPr>
          <p:spPr>
            <a:xfrm>
              <a:off x="72477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239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239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2477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8573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628782" y="21306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287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763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001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5525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763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811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049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86"/>
          <p:cNvGrpSpPr/>
          <p:nvPr/>
        </p:nvGrpSpPr>
        <p:grpSpPr>
          <a:xfrm>
            <a:off x="6333294" y="4772641"/>
            <a:ext cx="838200" cy="685800"/>
            <a:chOff x="6257182" y="3045024"/>
            <a:chExt cx="838200" cy="685800"/>
          </a:xfrm>
        </p:grpSpPr>
        <p:sp>
          <p:nvSpPr>
            <p:cNvPr id="61" name="Oval 60"/>
            <p:cNvSpPr/>
            <p:nvPr/>
          </p:nvSpPr>
          <p:spPr>
            <a:xfrm>
              <a:off x="62571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4857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857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09582" y="3121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91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790582" y="3197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7905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6381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5619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7143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61982" y="3045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66782" y="3426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942982" y="3578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18386" y="34068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9" name="Group 93"/>
          <p:cNvGrpSpPr/>
          <p:nvPr/>
        </p:nvGrpSpPr>
        <p:grpSpPr>
          <a:xfrm>
            <a:off x="6303176" y="3406870"/>
            <a:ext cx="2642342" cy="2209241"/>
            <a:chOff x="6227064" y="1676400"/>
            <a:chExt cx="2642342" cy="2209241"/>
          </a:xfrm>
        </p:grpSpPr>
        <p:grpSp>
          <p:nvGrpSpPr>
            <p:cNvPr id="80" name="Group 90"/>
            <p:cNvGrpSpPr/>
            <p:nvPr/>
          </p:nvGrpSpPr>
          <p:grpSpPr>
            <a:xfrm>
              <a:off x="6227064" y="1908048"/>
              <a:ext cx="1752600" cy="1977593"/>
              <a:chOff x="3200400" y="3505200"/>
              <a:chExt cx="1752600" cy="19775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200400" y="4568393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038600" y="3505200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57700" y="3927021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22222" y="4953000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rot="5400000"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581400" y="4982308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581400" y="49911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7772399" y="1676400"/>
              <a:ext cx="1097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6599" y="3124200"/>
              <a:ext cx="109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90694" y="55331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859E-6 -3.98333E-6 L 0.20024 -0.0778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3" y="-38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8333 -0.05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75 -0.077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6725E-6 L 0.16667 -0.066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-3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0315E-7 L 0.15833 0.111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46994E-6 L 0.15833 0.0999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77521E-8 L 0.15 0.099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0481E-7 L 0.2 0.144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3 -0.0542 " pathEditMode="relative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9" grpId="0" animBg="1"/>
      <p:bldP spid="39" grpId="1" animBg="1"/>
      <p:bldP spid="7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259071" cy="45243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Starting point: set of data </a:t>
            </a:r>
            <a:r>
              <a:rPr lang="en-US" dirty="0" smtClean="0"/>
              <a:t>points</a:t>
            </a:r>
            <a:endParaRPr lang="en-US" dirty="0"/>
          </a:p>
          <a:p>
            <a:pPr marL="0" lvl="1" indent="0" algn="ctr">
              <a:buNone/>
            </a:pPr>
            <a:r>
              <a:rPr lang="en-US" dirty="0" smtClean="0"/>
              <a:t>[</a:t>
            </a:r>
            <a:r>
              <a:rPr lang="en-US" dirty="0"/>
              <a:t>features</a:t>
            </a:r>
            <a:r>
              <a:rPr lang="en-US" dirty="0" smtClean="0"/>
              <a:t>]</a:t>
            </a:r>
            <a:r>
              <a:rPr lang="en-US" baseline="-25000" dirty="0"/>
              <a:t>i</a:t>
            </a:r>
            <a:endParaRPr lang="en-US" baseline="-250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Cardinality reduction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identify the most relevant features that keep data points unique</a:t>
            </a:r>
          </a:p>
          <a:p>
            <a:pPr lvl="1"/>
            <a:r>
              <a:rPr lang="en-US" dirty="0" smtClean="0"/>
              <a:t>Outcome: Location of the points on the reduced space (e.g., line)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Regression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estimate the </a:t>
            </a:r>
            <a:r>
              <a:rPr lang="en-US" dirty="0"/>
              <a:t>relationships among </a:t>
            </a:r>
            <a:r>
              <a:rPr lang="en-US" dirty="0" smtClean="0"/>
              <a:t>variables via a statistical process</a:t>
            </a:r>
          </a:p>
          <a:p>
            <a:pPr lvl="1"/>
            <a:r>
              <a:rPr lang="en-US" dirty="0" smtClean="0"/>
              <a:t>Outcome: coefficients of the reduced space (e.g.,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 for linear interpolator                  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37847" y="4374603"/>
            <a:ext cx="330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Source: </a:t>
            </a: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err="1">
                <a:latin typeface="+mn-lt"/>
              </a:rPr>
              <a:t>-learn.org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847" y="1905069"/>
            <a:ext cx="3306153" cy="247961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55846"/>
              </p:ext>
            </p:extLst>
          </p:nvPr>
        </p:nvGraphicFramePr>
        <p:xfrm>
          <a:off x="2463813" y="5962815"/>
          <a:ext cx="1336161" cy="34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9" name="Equation" r:id="rId6" imgW="647700" imgH="165100" progId="Equation.DSMT4">
                  <p:embed/>
                </p:oleObj>
              </mc:Choice>
              <mc:Fallback>
                <p:oleObj name="Equation" r:id="rId6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13" y="5962815"/>
                        <a:ext cx="1336161" cy="34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4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CROW</a:t>
            </a:r>
            <a:r>
              <a:rPr lang="en-US" dirty="0" smtClean="0"/>
              <a:t>: Internally developed </a:t>
            </a: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++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Interpolation on any dimension</a:t>
            </a:r>
          </a:p>
          <a:p>
            <a:r>
              <a:rPr lang="en-US" dirty="0" smtClean="0"/>
              <a:t>Response surface is created as an </a:t>
            </a:r>
            <a:r>
              <a:rPr lang="en-US" dirty="0" smtClean="0">
                <a:solidFill>
                  <a:srgbClr val="3366FF"/>
                </a:solidFill>
              </a:rPr>
              <a:t>interpolation function </a:t>
            </a:r>
            <a:r>
              <a:rPr lang="en-US" dirty="0" smtClean="0"/>
              <a:t>given a set of data points defined on:</a:t>
            </a:r>
          </a:p>
          <a:p>
            <a:pPr lvl="1"/>
            <a:r>
              <a:rPr lang="en-US" dirty="0" smtClean="0"/>
              <a:t>Sparse grid</a:t>
            </a:r>
          </a:p>
          <a:p>
            <a:pPr lvl="1"/>
            <a:r>
              <a:rPr lang="en-US" dirty="0" smtClean="0"/>
              <a:t>Cartesian grid</a:t>
            </a:r>
          </a:p>
          <a:p>
            <a:r>
              <a:rPr lang="en-US" dirty="0" smtClean="0"/>
              <a:t>Extension of the known 1-D interpolation schemes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of algorithms</a:t>
            </a: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Inverse-Weight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No interpolation kernel is defined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on sparse </a:t>
            </a:r>
            <a:r>
              <a:rPr lang="en-US" dirty="0" smtClean="0"/>
              <a:t>grid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</a:rPr>
              <a:t>Multi</a:t>
            </a:r>
            <a:r>
              <a:rPr lang="en-US" dirty="0" smtClean="0">
                <a:solidFill>
                  <a:srgbClr val="3366FF"/>
                </a:solidFill>
              </a:rPr>
              <a:t>-Dimensional Spline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Defined on cartesian </a:t>
            </a:r>
            <a:r>
              <a:rPr lang="en-US" dirty="0" smtClean="0"/>
              <a:t>grid</a:t>
            </a:r>
          </a:p>
          <a:p>
            <a:pPr lvl="2"/>
            <a:r>
              <a:rPr lang="en-US" dirty="0" smtClean="0"/>
              <a:t>Based on multi-dimensional spline kernel</a:t>
            </a:r>
          </a:p>
          <a:p>
            <a:pPr lvl="2"/>
            <a:r>
              <a:rPr lang="en-US" dirty="0" smtClean="0"/>
              <a:t>Continuity of the derivative is preserved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26843"/>
              </p:ext>
            </p:extLst>
          </p:nvPr>
        </p:nvGraphicFramePr>
        <p:xfrm>
          <a:off x="1395413" y="2847996"/>
          <a:ext cx="3814502" cy="2150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2" name="Equation" r:id="rId3" imgW="2184400" imgH="1231900" progId="Equation.3">
                  <p:embed/>
                </p:oleObj>
              </mc:Choice>
              <mc:Fallback>
                <p:oleObj name="Equation" r:id="rId3" imgW="21844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5413" y="2847996"/>
                        <a:ext cx="3814502" cy="2150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57037"/>
              </p:ext>
            </p:extLst>
          </p:nvPr>
        </p:nvGraphicFramePr>
        <p:xfrm>
          <a:off x="6656925" y="3715705"/>
          <a:ext cx="17176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925" y="3715705"/>
                        <a:ext cx="17176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697" y="3828733"/>
            <a:ext cx="9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</a:t>
            </a:r>
            <a:r>
              <a:rPr lang="en-US" sz="2000" dirty="0" smtClean="0">
                <a:latin typeface="+mn-lt"/>
              </a:rPr>
              <a:t>here: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2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reduced order modeling:</a:t>
            </a:r>
            <a:br>
              <a:rPr lang="en-US" b="0" dirty="0" smtClean="0"/>
            </a:br>
            <a:r>
              <a:rPr lang="en-US" b="0" dirty="0" smtClean="0"/>
              <a:t>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Test cases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" t="864" r="378" b="1291"/>
          <a:stretch/>
        </p:blipFill>
        <p:spPr bwMode="auto">
          <a:xfrm>
            <a:off x="5383821" y="1764342"/>
            <a:ext cx="3472128" cy="2303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185"/>
            <a:ext cx="3539753" cy="2654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67" y="4203185"/>
            <a:ext cx="3533210" cy="2654815"/>
          </a:xfrm>
          <a:prstGeom prst="rect">
            <a:avLst/>
          </a:prstGeom>
        </p:spPr>
      </p:pic>
      <p:pic>
        <p:nvPicPr>
          <p:cNvPr id="12" name="Picture 11" descr="Macintosh HD:Users:mandd:projects:my_stuff:ROM_RISMC:convergence:classifiers:figure_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4572000"/>
            <a:ext cx="2641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4759058" cy="3171983"/>
          </a:xfrm>
        </p:spPr>
        <p:txBody>
          <a:bodyPr/>
          <a:lstStyle/>
          <a:p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Surrogate 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Models chosen:</a:t>
            </a:r>
            <a:endParaRPr lang="en-US" sz="1800" dirty="0"/>
          </a:p>
          <a:p>
            <a:pPr lvl="1"/>
            <a:r>
              <a:rPr lang="en-US" sz="1800" dirty="0"/>
              <a:t>Support Vector Machines (SVM)</a:t>
            </a:r>
          </a:p>
          <a:p>
            <a:pPr lvl="1"/>
            <a:r>
              <a:rPr lang="en-US" sz="1800" dirty="0"/>
              <a:t>K Nearest Neighbors (KNN</a:t>
            </a:r>
            <a:r>
              <a:rPr lang="en-US" sz="1800" dirty="0" smtClean="0"/>
              <a:t>)</a:t>
            </a:r>
          </a:p>
          <a:p>
            <a:pPr lvl="1"/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Test cases: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PWR system; LOOP + SBO </a:t>
            </a:r>
            <a:r>
              <a:rPr lang="en-US" sz="1800" dirty="0" smtClean="0"/>
              <a:t>scenario</a:t>
            </a:r>
          </a:p>
          <a:p>
            <a:pPr lvl="2"/>
            <a:r>
              <a:rPr lang="en-US" sz="1800" dirty="0" smtClean="0"/>
              <a:t>DG failure time</a:t>
            </a:r>
          </a:p>
          <a:p>
            <a:pPr lvl="2"/>
            <a:r>
              <a:rPr lang="en-US" sz="1800" dirty="0" smtClean="0"/>
              <a:t>PG recovery time</a:t>
            </a:r>
          </a:p>
          <a:p>
            <a:pPr lvl="1"/>
            <a:r>
              <a:rPr lang="en-US" sz="1800" dirty="0" smtClean="0"/>
              <a:t>2 analytical cases</a:t>
            </a:r>
          </a:p>
          <a:p>
            <a:pPr lvl="1"/>
            <a:r>
              <a:rPr lang="en-US" sz="1800" dirty="0" smtClean="0"/>
              <a:t>1 discontinuous test case</a:t>
            </a:r>
          </a:p>
        </p:txBody>
      </p:sp>
    </p:spTree>
    <p:extLst>
      <p:ext uri="{BB962C8B-B14F-4D97-AF65-F5344CB8AC3E}">
        <p14:creationId xmlns:p14="http://schemas.microsoft.com/office/powerpoint/2010/main" val="82740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intosh HD:Users:mandd:projects:my_stuff:test_adaptive:relap7-100:results:1-adaptivePointsLocation_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mandd:projects:my_stuff:test_adaptive:relap7-100:results:1-plotlimitSurface_scat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mandd:projects:my_stuff:test_adaptive:relap7-100:results:30-adaptivePointsLocation_scatt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mandd:projects:my_stuff:test_adaptive:relap7-100:results:30-plotlimitSurface_scatt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cintosh HD:Users:mandd:projects:my_stuff:test_adaptive:relap7-100:results:60-adaptivePointsLocation_scat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mandd:projects:my_stuff:test_adaptive:relap7-100:results:60-plotlimitSurface_scatte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mandd:projects:my_stuff:test_adaptive:relap7-100:results:185-adaptivePointsLocation_scatte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mandd:projects:my_stuff:test_adaptive:relap7-100:results:185-plotlimitSurface_scatter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PWR SBO Test case: SVM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30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6</a:t>
            </a:r>
            <a:r>
              <a:rPr lang="en-US" sz="1600" dirty="0" smtClean="0">
                <a:latin typeface="+mn-lt"/>
              </a:rPr>
              <a:t>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185</a:t>
            </a:r>
            <a:endParaRPr lang="en-US" sz="1600" dirty="0"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24875" y="2623366"/>
            <a:ext cx="209492" cy="1440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721184" y="3313737"/>
            <a:ext cx="1341722" cy="547564"/>
          </a:xfrm>
          <a:prstGeom prst="wedgeRectCallout">
            <a:avLst>
              <a:gd name="adj1" fmla="val -54709"/>
              <a:gd name="adj2" fmla="val -10605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Rectangular Callout 26"/>
          <p:cNvSpPr/>
          <p:nvPr/>
        </p:nvSpPr>
        <p:spPr bwMode="auto">
          <a:xfrm>
            <a:off x="1586966" y="5396818"/>
            <a:ext cx="1642582" cy="578342"/>
          </a:xfrm>
          <a:prstGeom prst="wedgeRectCallout">
            <a:avLst>
              <a:gd name="adj1" fmla="val -41783"/>
              <a:gd name="adj2" fmla="val -23545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Discontinuous Test case: KNN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150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450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675</a:t>
            </a:r>
            <a:endParaRPr lang="en-US" sz="1600" dirty="0"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9" name="Picture 28" descr="Macintosh HD:Users:mandd:projects:my_stuff:ROM_RISMC:convergence:classifiers:analytical_KNN:rosembrock:results:1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Macintosh HD:Users:mandd:projects:my_stuff:ROM_RISMC:convergence:classifiers:analytical_KNN:rosembrock:results:1-adaptivePointsLocation_scatter.pd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Macintosh HD:Users:mandd:projects:my_stuff:ROM_RISMC:convergence:classifiers:analytical_KNN:rosembrock:results:150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Macintosh HD:Users:mandd:projects:my_stuff:ROM_RISMC:convergence:classifiers:analytical_KNN:rosembrock:results:150-adaptivePointsLocation_scatter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Macintosh HD:Users:mandd:projects:my_stuff:ROM_RISMC:convergence:classifiers:analytical_KNN:rosembrock:results:450-plotlimitSurface_scatter.pd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acintosh HD:Users:mandd:projects:my_stuff:ROM_RISMC:convergence:classifiers:analytical_KNN:rosembrock:results:450-adaptivePointsLocation_scatter.pd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Macintosh HD:Users:mandd:projects:my_stuff:ROM_RISMC:convergence:classifiers:analytical_KNN:rosembrock:results:675-plotlimitSurface_scatter.pd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Macintosh HD:Users:mandd:projects:my_stuff:ROM_RISMC:convergence:classifiers:analytical_KNN:rosembrock:results:675-adaptivePointsLocation_scatter.pdf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ular Callout 26"/>
          <p:cNvSpPr/>
          <p:nvPr/>
        </p:nvSpPr>
        <p:spPr bwMode="auto">
          <a:xfrm>
            <a:off x="1687147" y="5933216"/>
            <a:ext cx="1642582" cy="578342"/>
          </a:xfrm>
          <a:prstGeom prst="wedgeRectCallout">
            <a:avLst>
              <a:gd name="adj1" fmla="val -40961"/>
              <a:gd name="adj2" fmla="val -1910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687146" y="1565851"/>
            <a:ext cx="1974507" cy="393095"/>
          </a:xfrm>
          <a:prstGeom prst="wedgeRectCallout">
            <a:avLst>
              <a:gd name="adj1" fmla="val -40572"/>
              <a:gd name="adj2" fmla="val 16112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835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Outline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RAVEN models: brief overview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Reduced Order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r>
              <a:rPr lang="en-US" dirty="0" smtClean="0"/>
              <a:t>Brief introduction </a:t>
            </a:r>
            <a:endParaRPr lang="en-US" dirty="0"/>
          </a:p>
          <a:p>
            <a:pPr lvl="1"/>
            <a:r>
              <a:rPr lang="en-US" dirty="0" smtClean="0"/>
              <a:t>When we can apply them</a:t>
            </a:r>
          </a:p>
          <a:p>
            <a:pPr lvl="1"/>
            <a:r>
              <a:rPr lang="en-US" dirty="0" smtClean="0"/>
              <a:t>ROMs and RAVEN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3333CC"/>
                </a:solidFill>
              </a:rPr>
              <a:t>Ensemble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Application examples of Reduced Order and Ensemble Modeling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Comparison Criteria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A4DB2"/>
                </a:solidFill>
              </a:rPr>
              <a:t>Initial conditions</a:t>
            </a:r>
          </a:p>
          <a:p>
            <a:pPr lvl="1"/>
            <a:r>
              <a:rPr lang="en-US" dirty="0" smtClean="0"/>
              <a:t>Fixed value for probability convergence criteria: 1.0 E-4</a:t>
            </a:r>
          </a:p>
          <a:p>
            <a:pPr lvl="1"/>
            <a:r>
              <a:rPr lang="en-US" dirty="0" smtClean="0"/>
              <a:t>Identical initial training points</a:t>
            </a:r>
          </a:p>
          <a:p>
            <a:endParaRPr lang="en-US" dirty="0"/>
          </a:p>
          <a:p>
            <a:r>
              <a:rPr lang="en-US" dirty="0" smtClean="0"/>
              <a:t>Observe for each ROM (KNN and SVM)</a:t>
            </a:r>
          </a:p>
          <a:p>
            <a:pPr lvl="1"/>
            <a:r>
              <a:rPr lang="en-US" dirty="0" smtClean="0"/>
              <a:t>Number of samples required </a:t>
            </a:r>
            <a:endParaRPr lang="en-US" dirty="0"/>
          </a:p>
          <a:p>
            <a:pPr lvl="1"/>
            <a:r>
              <a:rPr lang="en-US" dirty="0" smtClean="0"/>
              <a:t>Error of probability value within limit surface boundaries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8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Results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2149944" cy="4524375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PWR SBO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/>
              <a:t>Multiple Regions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Discontinuous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lvl="1"/>
            <a:endParaRPr lang="en-US" sz="18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2595"/>
              </p:ext>
            </p:extLst>
          </p:nvPr>
        </p:nvGraphicFramePr>
        <p:xfrm>
          <a:off x="5479829" y="152699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3.45 E-4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71970"/>
              </p:ext>
            </p:extLst>
          </p:nvPr>
        </p:nvGraphicFramePr>
        <p:xfrm>
          <a:off x="5479829" y="521005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3.54 E-2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66681"/>
              </p:ext>
            </p:extLst>
          </p:nvPr>
        </p:nvGraphicFramePr>
        <p:xfrm>
          <a:off x="5479829" y="3267610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4.11 E-3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8.69 E-2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pic>
        <p:nvPicPr>
          <p:cNvPr id="17" name="Picture 16" descr="Macintosh HD:Users:mandd:projects:my_stuff:test_adaptive:relap7-100:results:185-plotlimitSurface_scatter.pdf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1131882"/>
            <a:ext cx="2376805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acintosh HD:Users:mandd:projects:my_stuff:ROM_RISMC:convergence:classifiers:analytical_SVM:rosembrock:results:645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3039450"/>
            <a:ext cx="2376805" cy="17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1832523"/>
            <a:ext cx="416986" cy="4270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3583435"/>
            <a:ext cx="416986" cy="4270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5895558"/>
            <a:ext cx="416986" cy="427017"/>
          </a:xfrm>
          <a:prstGeom prst="rect">
            <a:avLst/>
          </a:prstGeom>
        </p:spPr>
      </p:pic>
      <p:sp>
        <p:nvSpPr>
          <p:cNvPr id="23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4" name="Picture 23" descr="Macintosh HD:Users:mandd:projects:my_stuff:ROM_RISMC:convergence:classifiers:analytical_KNN:diamond:results:556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5016682"/>
            <a:ext cx="2376805" cy="17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84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36701"/>
            <a:ext cx="8545729" cy="18035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new model </a:t>
            </a:r>
            <a:r>
              <a:rPr lang="en-US" dirty="0" smtClean="0"/>
              <a:t>entity (</a:t>
            </a:r>
            <a:r>
              <a:rPr lang="en-US" dirty="0"/>
              <a:t>e.g., class), named </a:t>
            </a:r>
            <a:r>
              <a:rPr lang="en-US" i="1" dirty="0" err="1" smtClean="0"/>
              <a:t>EnsembleModel</a:t>
            </a:r>
            <a:r>
              <a:rPr lang="en-US" dirty="0"/>
              <a:t>, has been </a:t>
            </a:r>
            <a:r>
              <a:rPr lang="en-US" dirty="0" smtClean="0"/>
              <a:t>developed:</a:t>
            </a:r>
          </a:p>
          <a:p>
            <a:pPr lvl="1"/>
            <a:r>
              <a:rPr lang="en-US" dirty="0" smtClean="0"/>
              <a:t>Assemble </a:t>
            </a:r>
            <a:r>
              <a:rPr lang="en-US" dirty="0"/>
              <a:t>multiple models of other </a:t>
            </a:r>
            <a:r>
              <a:rPr lang="en-US" dirty="0" smtClean="0"/>
              <a:t>categories, </a:t>
            </a:r>
            <a:r>
              <a:rPr lang="en-US" dirty="0"/>
              <a:t>identifying the input/output </a:t>
            </a:r>
            <a:r>
              <a:rPr lang="en-US" dirty="0" smtClean="0"/>
              <a:t>connections and the </a:t>
            </a:r>
            <a:r>
              <a:rPr lang="en-US" dirty="0"/>
              <a:t>order of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8" y="2768424"/>
            <a:ext cx="5170521" cy="4089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Ensemble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95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35622" y="1675531"/>
            <a:ext cx="4641708" cy="2726823"/>
            <a:chOff x="35624" y="846641"/>
            <a:chExt cx="4641708" cy="2726823"/>
          </a:xfrm>
        </p:grpSpPr>
        <p:grpSp>
          <p:nvGrpSpPr>
            <p:cNvPr id="6" name="Group 5"/>
            <p:cNvGrpSpPr/>
            <p:nvPr/>
          </p:nvGrpSpPr>
          <p:grpSpPr>
            <a:xfrm>
              <a:off x="247475" y="846641"/>
              <a:ext cx="4259490" cy="711331"/>
              <a:chOff x="2084611" y="929418"/>
              <a:chExt cx="4259490" cy="71133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2955390" y="1285330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987"/>
                  </p:ext>
                </p:extLst>
              </p:nvPr>
            </p:nvGraphicFramePr>
            <p:xfrm>
              <a:off x="208461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6" name="Equation" r:id="rId4" imgW="685800" imgH="520700" progId="Equation.3">
                      <p:embed/>
                    </p:oleObj>
                  </mc:Choice>
                  <mc:Fallback>
                    <p:oleObj name="Equation" r:id="rId4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08461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854967"/>
                  </p:ext>
                </p:extLst>
              </p:nvPr>
            </p:nvGraphicFramePr>
            <p:xfrm>
              <a:off x="5348105" y="934355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7" name="Equation" r:id="rId6" imgW="698500" imgH="495300" progId="Equation.3">
                      <p:embed/>
                    </p:oleObj>
                  </mc:Choice>
                  <mc:Fallback>
                    <p:oleObj name="Equation" r:id="rId6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48105" y="934355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6"/>
            <p:cNvGrpSpPr/>
            <p:nvPr/>
          </p:nvGrpSpPr>
          <p:grpSpPr>
            <a:xfrm>
              <a:off x="35624" y="1879706"/>
              <a:ext cx="4433543" cy="682883"/>
              <a:chOff x="1890752" y="1764111"/>
              <a:chExt cx="4433543" cy="68288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966700" y="2121546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N-1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814055"/>
                  </p:ext>
                </p:extLst>
              </p:nvPr>
            </p:nvGraphicFramePr>
            <p:xfrm>
              <a:off x="1890752" y="1764111"/>
              <a:ext cx="1064638" cy="637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8" name="Equation" r:id="rId8" imgW="825500" imgH="495300" progId="Equation.3">
                      <p:embed/>
                    </p:oleObj>
                  </mc:Choice>
                  <mc:Fallback>
                    <p:oleObj name="Equation" r:id="rId8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90752" y="1764111"/>
                            <a:ext cx="1064638" cy="63719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808"/>
                  </p:ext>
                </p:extLst>
              </p:nvPr>
            </p:nvGraphicFramePr>
            <p:xfrm>
              <a:off x="5238197" y="1795155"/>
              <a:ext cx="1086098" cy="651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79" name="Equation" r:id="rId10" imgW="825500" imgH="495300" progId="Equation.3">
                      <p:embed/>
                    </p:oleObj>
                  </mc:Choice>
                  <mc:Fallback>
                    <p:oleObj name="Equation" r:id="rId10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238197" y="1795155"/>
                            <a:ext cx="1086098" cy="651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148777" y="2909814"/>
              <a:ext cx="4320390" cy="663650"/>
              <a:chOff x="2025697" y="2704023"/>
              <a:chExt cx="4320390" cy="66365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966700" y="3067661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507582"/>
                  </p:ext>
                </p:extLst>
              </p:nvPr>
            </p:nvGraphicFramePr>
            <p:xfrm>
              <a:off x="2025697" y="2719122"/>
              <a:ext cx="921184" cy="6409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2" name="Equation" r:id="rId12" imgW="749300" imgH="520700" progId="Equation.3">
                      <p:embed/>
                    </p:oleObj>
                  </mc:Choice>
                  <mc:Fallback>
                    <p:oleObj name="Equation" r:id="rId12" imgW="7493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25697" y="2719122"/>
                            <a:ext cx="921184" cy="64093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602616"/>
                  </p:ext>
                </p:extLst>
              </p:nvPr>
            </p:nvGraphicFramePr>
            <p:xfrm>
              <a:off x="5349007" y="2719122"/>
              <a:ext cx="997080" cy="6485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3" name="Equation" r:id="rId14" imgW="762000" imgH="495300" progId="Equation.DSMT4">
                      <p:embed/>
                    </p:oleObj>
                  </mc:Choice>
                  <mc:Fallback>
                    <p:oleObj name="Equation" r:id="rId14" imgW="7620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49007" y="2719122"/>
                            <a:ext cx="997080" cy="6485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ounded Rectangle 8"/>
            <p:cNvSpPr/>
            <p:nvPr/>
          </p:nvSpPr>
          <p:spPr>
            <a:xfrm>
              <a:off x="4043929" y="223604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53994" y="921700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959" y="193660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1062" y="1062127"/>
              <a:ext cx="3866270" cy="848623"/>
              <a:chOff x="811062" y="1062127"/>
              <a:chExt cx="3866270" cy="848623"/>
            </a:xfrm>
          </p:grpSpPr>
          <p:cxnSp>
            <p:nvCxnSpPr>
              <p:cNvPr id="19" name="Straight Connector 18"/>
              <p:cNvCxnSpPr>
                <a:stCxn id="10" idx="3"/>
              </p:cNvCxnSpPr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71999" y="1062127"/>
                <a:ext cx="0" cy="635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11062" y="1697328"/>
                <a:ext cx="38662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11062" y="1697328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05729" y="2369250"/>
              <a:ext cx="3866270" cy="565840"/>
              <a:chOff x="811062" y="1054236"/>
              <a:chExt cx="3866270" cy="56584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668692" y="1054236"/>
                <a:ext cx="0" cy="3567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11062" y="1406654"/>
                <a:ext cx="385354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11062" y="1406654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/>
            <p:cNvSpPr/>
            <p:nvPr/>
          </p:nvSpPr>
          <p:spPr>
            <a:xfrm>
              <a:off x="666959" y="2961379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7668" y="4927174"/>
            <a:ext cx="7702165" cy="1662506"/>
            <a:chOff x="141673" y="4100119"/>
            <a:chExt cx="7702165" cy="166250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82433" y="4445122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82433" y="5417493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1673" y="4480753"/>
              <a:ext cx="3618330" cy="706394"/>
              <a:chOff x="2343541" y="909697"/>
              <a:chExt cx="3618330" cy="70639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271829" y="1264213"/>
                <a:ext cx="1686895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ounded Rectangle 86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679673"/>
                  </p:ext>
                </p:extLst>
              </p:nvPr>
            </p:nvGraphicFramePr>
            <p:xfrm>
              <a:off x="234354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4" name="Equation" r:id="rId16" imgW="685800" imgH="520700" progId="Equation.3">
                      <p:embed/>
                    </p:oleObj>
                  </mc:Choice>
                  <mc:Fallback>
                    <p:oleObj name="Equation" r:id="rId16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4354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85773"/>
                  </p:ext>
                </p:extLst>
              </p:nvPr>
            </p:nvGraphicFramePr>
            <p:xfrm>
              <a:off x="4965875" y="909697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5" name="Equation" r:id="rId17" imgW="698500" imgH="495300" progId="Equation.3">
                      <p:embed/>
                    </p:oleObj>
                  </mc:Choice>
                  <mc:Fallback>
                    <p:oleObj name="Equation" r:id="rId17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875" y="909697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Group 68"/>
            <p:cNvGrpSpPr/>
            <p:nvPr/>
          </p:nvGrpSpPr>
          <p:grpSpPr>
            <a:xfrm>
              <a:off x="4142925" y="4100119"/>
              <a:ext cx="3616775" cy="652856"/>
              <a:chOff x="2291080" y="1779637"/>
              <a:chExt cx="3616775" cy="652856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337434"/>
                  </p:ext>
                </p:extLst>
              </p:nvPr>
            </p:nvGraphicFramePr>
            <p:xfrm>
              <a:off x="2291080" y="1789556"/>
              <a:ext cx="917575" cy="6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6" name="Equation" r:id="rId18" imgW="711200" imgH="495300" progId="Equation.3">
                      <p:embed/>
                    </p:oleObj>
                  </mc:Choice>
                  <mc:Fallback>
                    <p:oleObj name="Equation" r:id="rId18" imgW="7112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291080" y="1789556"/>
                            <a:ext cx="917575" cy="636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9763173"/>
                  </p:ext>
                </p:extLst>
              </p:nvPr>
            </p:nvGraphicFramePr>
            <p:xfrm>
              <a:off x="4955355" y="1780031"/>
              <a:ext cx="952500" cy="652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7" name="Equation" r:id="rId20" imgW="723900" imgH="495300" progId="Equation.3">
                      <p:embed/>
                    </p:oleObj>
                  </mc:Choice>
                  <mc:Fallback>
                    <p:oleObj name="Equation" r:id="rId20" imgW="7239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955355" y="1780031"/>
                            <a:ext cx="952500" cy="6524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oup 69"/>
            <p:cNvGrpSpPr/>
            <p:nvPr/>
          </p:nvGrpSpPr>
          <p:grpSpPr>
            <a:xfrm>
              <a:off x="4124325" y="5074578"/>
              <a:ext cx="3719513" cy="688047"/>
              <a:chOff x="2281942" y="2704023"/>
              <a:chExt cx="3719513" cy="68804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41696"/>
                  </p:ext>
                </p:extLst>
              </p:nvPr>
            </p:nvGraphicFramePr>
            <p:xfrm>
              <a:off x="2281942" y="2718970"/>
              <a:ext cx="919163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8" name="Equation" r:id="rId22" imgW="711200" imgH="520700" progId="Equation.3">
                      <p:embed/>
                    </p:oleObj>
                  </mc:Choice>
                  <mc:Fallback>
                    <p:oleObj name="Equation" r:id="rId22" imgW="7112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281942" y="2718970"/>
                            <a:ext cx="919163" cy="673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589036"/>
                  </p:ext>
                </p:extLst>
              </p:nvPr>
            </p:nvGraphicFramePr>
            <p:xfrm>
              <a:off x="5037842" y="2709445"/>
              <a:ext cx="963613" cy="647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59" name="Equation" r:id="rId24" imgW="736600" imgH="495300" progId="Equation.DSMT4">
                      <p:embed/>
                    </p:oleObj>
                  </mc:Choice>
                  <mc:Fallback>
                    <p:oleObj name="Equation" r:id="rId24" imgW="7366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7842" y="2709445"/>
                            <a:ext cx="963613" cy="647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" name="Rounded Rectangle 70"/>
            <p:cNvSpPr/>
            <p:nvPr/>
          </p:nvSpPr>
          <p:spPr>
            <a:xfrm>
              <a:off x="3315222" y="4558052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652447" y="4182414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637681" y="5136641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582669" y="4699182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928193" y="4301113"/>
              <a:ext cx="0" cy="398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928193" y="4301113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937336" y="4301113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921875" y="5293881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28193" y="4681764"/>
              <a:ext cx="0" cy="6121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Chain of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905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2084551"/>
            <a:ext cx="6645923" cy="42383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Non Linear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1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modeling:</a:t>
            </a:r>
            <a:br>
              <a:rPr lang="en-US" b="0" dirty="0" smtClean="0"/>
            </a:br>
            <a:r>
              <a:rPr lang="en-US" b="0" dirty="0" smtClean="0"/>
              <a:t>3 simple 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11"/>
          <a:stretch/>
        </p:blipFill>
        <p:spPr bwMode="auto">
          <a:xfrm>
            <a:off x="4974327" y="3946055"/>
            <a:ext cx="3664405" cy="29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5"/>
          <a:stretch/>
        </p:blipFill>
        <p:spPr bwMode="auto">
          <a:xfrm>
            <a:off x="467886" y="3985593"/>
            <a:ext cx="3663687" cy="28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179055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boundary conditions: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6198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0" name="Document" r:id="rId6" imgW="6311900" imgH="762000" progId="Word.Document.12">
                  <p:embed/>
                </p:oleObj>
              </mc:Choice>
              <mc:Fallback>
                <p:oleObj name="Document" r:id="rId6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58512"/>
              </p:ext>
            </p:extLst>
          </p:nvPr>
        </p:nvGraphicFramePr>
        <p:xfrm>
          <a:off x="1192213" y="3971303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" name="Document" r:id="rId9" imgW="6311900" imgH="368300" progId="Word.Document.12">
                  <p:embed/>
                </p:oleObj>
              </mc:Choice>
              <mc:Fallback>
                <p:oleObj name="Document" r:id="rId9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213" y="3971303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665928" y="4697411"/>
            <a:ext cx="5670670" cy="1904741"/>
            <a:chOff x="557022" y="2175134"/>
            <a:chExt cx="5670670" cy="1904741"/>
          </a:xfrm>
        </p:grpSpPr>
        <p:grpSp>
          <p:nvGrpSpPr>
            <p:cNvPr id="29" name="Group 28"/>
            <p:cNvGrpSpPr/>
            <p:nvPr/>
          </p:nvGrpSpPr>
          <p:grpSpPr>
            <a:xfrm>
              <a:off x="557022" y="2175134"/>
              <a:ext cx="5670670" cy="1904741"/>
              <a:chOff x="557022" y="2175134"/>
              <a:chExt cx="5670670" cy="190474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29155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761122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290674" y="3693055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55994"/>
                  </p:ext>
                </p:extLst>
              </p:nvPr>
            </p:nvGraphicFramePr>
            <p:xfrm>
              <a:off x="557022" y="3306763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2" name="Equation" r:id="rId11" imgW="584200" imgH="609600" progId="Equation.3">
                      <p:embed/>
                    </p:oleObj>
                  </mc:Choice>
                  <mc:Fallback>
                    <p:oleObj name="Equation" r:id="rId11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557022" y="3306763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516061"/>
                  </p:ext>
                </p:extLst>
              </p:nvPr>
            </p:nvGraphicFramePr>
            <p:xfrm>
              <a:off x="3386027" y="3580342"/>
              <a:ext cx="161925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3" name="Equation" r:id="rId13" imgW="127000" imgH="177800" progId="Equation.3">
                      <p:embed/>
                    </p:oleObj>
                  </mc:Choice>
                  <mc:Fallback>
                    <p:oleObj name="Equation" r:id="rId13" imgW="1270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3386027" y="3580342"/>
                            <a:ext cx="161925" cy="225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Straight Arrow Connector 36"/>
              <p:cNvCxnSpPr/>
              <p:nvPr/>
            </p:nvCxnSpPr>
            <p:spPr>
              <a:xfrm>
                <a:off x="2856414" y="3693055"/>
                <a:ext cx="4715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3648536" y="3693056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74646" y="2969833"/>
                <a:ext cx="1" cy="3808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361216"/>
                  </p:ext>
                </p:extLst>
              </p:nvPr>
            </p:nvGraphicFramePr>
            <p:xfrm>
              <a:off x="4303965" y="2175134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4" name="Equation" r:id="rId15" imgW="584200" imgH="609600" progId="Equation.3">
                      <p:embed/>
                    </p:oleObj>
                  </mc:Choice>
                  <mc:Fallback>
                    <p:oleObj name="Equation" r:id="rId15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303965" y="2175134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856230"/>
                  </p:ext>
                </p:extLst>
              </p:nvPr>
            </p:nvGraphicFramePr>
            <p:xfrm>
              <a:off x="5695879" y="3547005"/>
              <a:ext cx="531813" cy="258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5" name="Equation" r:id="rId16" imgW="419100" imgH="203200" progId="Equation.3">
                      <p:embed/>
                    </p:oleObj>
                  </mc:Choice>
                  <mc:Fallback>
                    <p:oleObj name="Equation" r:id="rId16" imgW="419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5695879" y="3547005"/>
                            <a:ext cx="531813" cy="258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Straight Arrow Connector 29"/>
            <p:cNvCxnSpPr/>
            <p:nvPr/>
          </p:nvCxnSpPr>
          <p:spPr>
            <a:xfrm>
              <a:off x="5219790" y="3693056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263009"/>
                </p:ext>
              </p:extLst>
            </p:nvPr>
          </p:nvGraphicFramePr>
          <p:xfrm>
            <a:off x="1277028" y="3354848"/>
            <a:ext cx="30797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6" name="Equation" r:id="rId18" imgW="241300" imgH="279400" progId="Equation.DSMT4">
                    <p:embed/>
                  </p:oleObj>
                </mc:Choice>
                <mc:Fallback>
                  <p:oleObj name="Equation" r:id="rId18" imgW="2413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77028" y="3354848"/>
                          <a:ext cx="30797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17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121E-6 -3.82762E-6 L 0.00209 -0.425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2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5977" y="4407027"/>
            <a:ext cx="8228064" cy="2343564"/>
            <a:chOff x="-1935024" y="-1"/>
            <a:chExt cx="8170216" cy="2327087"/>
          </a:xfrm>
        </p:grpSpPr>
        <p:pic>
          <p:nvPicPr>
            <p:cNvPr id="3" name="Picture 2" descr="metamodeloutputtestsolu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4" t="8739" r="8835" b="6048"/>
            <a:stretch/>
          </p:blipFill>
          <p:spPr>
            <a:xfrm>
              <a:off x="-1935024" y="0"/>
              <a:ext cx="2689761" cy="2327086"/>
            </a:xfrm>
            <a:prstGeom prst="rect">
              <a:avLst/>
            </a:prstGeom>
          </p:spPr>
        </p:pic>
        <p:pic>
          <p:nvPicPr>
            <p:cNvPr id="4" name="Picture 3" descr="metamodeloutputtestlinearhea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8264" r="8686" b="5392"/>
            <a:stretch/>
          </p:blipFill>
          <p:spPr>
            <a:xfrm>
              <a:off x="3545432" y="0"/>
              <a:ext cx="2689760" cy="2327086"/>
            </a:xfrm>
            <a:prstGeom prst="rect">
              <a:avLst/>
            </a:prstGeom>
          </p:spPr>
        </p:pic>
        <p:pic>
          <p:nvPicPr>
            <p:cNvPr id="6" name="Picture 5" descr="metamodeloutputtest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6" t="9333" r="8555" b="6018"/>
            <a:stretch/>
          </p:blipFill>
          <p:spPr>
            <a:xfrm>
              <a:off x="872865" y="-1"/>
              <a:ext cx="2675269" cy="224484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277472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(solution):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64254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4" name="Document" r:id="rId7" imgW="6311900" imgH="762000" progId="Word.Document.12">
                  <p:embed/>
                </p:oleObj>
              </mc:Choice>
              <mc:Fallback>
                <p:oleObj name="Document" r:id="rId7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59334"/>
              </p:ext>
            </p:extLst>
          </p:nvPr>
        </p:nvGraphicFramePr>
        <p:xfrm>
          <a:off x="1192213" y="3863975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5" name="Document" r:id="rId10" imgW="6311900" imgH="368300" progId="Word.Document.12">
                  <p:embed/>
                </p:oleObj>
              </mc:Choice>
              <mc:Fallback>
                <p:oleObj name="Document" r:id="rId10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213" y="3863975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19874" y="4433445"/>
            <a:ext cx="5541709" cy="2195899"/>
            <a:chOff x="2062957" y="1410291"/>
            <a:chExt cx="5541709" cy="2195899"/>
          </a:xfrm>
        </p:grpSpPr>
        <p:sp>
          <p:nvSpPr>
            <p:cNvPr id="15" name="Rounded Rectangle 14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93594"/>
                </p:ext>
              </p:extLst>
            </p:nvPr>
          </p:nvGraphicFramePr>
          <p:xfrm>
            <a:off x="5272088" y="2501218"/>
            <a:ext cx="53022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6" name="Equation" r:id="rId12" imgW="419100" imgH="279400" progId="Equation.DSMT4">
                    <p:embed/>
                  </p:oleObj>
                </mc:Choice>
                <mc:Fallback>
                  <p:oleObj name="Equation" r:id="rId12" imgW="419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272088" y="2501218"/>
                          <a:ext cx="53022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380608"/>
                </p:ext>
              </p:extLst>
            </p:nvPr>
          </p:nvGraphicFramePr>
          <p:xfrm>
            <a:off x="2062957" y="2815499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7" name="Equation" r:id="rId14" imgW="127000" imgH="177800" progId="Equation.3">
                    <p:embed/>
                  </p:oleObj>
                </mc:Choice>
                <mc:Fallback>
                  <p:oleObj name="Equation" r:id="rId14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062957" y="2815499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25466" y="292821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1576" y="2204990"/>
              <a:ext cx="1" cy="3808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408772"/>
                </p:ext>
              </p:extLst>
            </p:nvPr>
          </p:nvGraphicFramePr>
          <p:xfrm>
            <a:off x="2980895" y="1410291"/>
            <a:ext cx="741363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8" name="Equation" r:id="rId16" imgW="584200" imgH="609600" progId="Equation.3">
                    <p:embed/>
                  </p:oleObj>
                </mc:Choice>
                <mc:Fallback>
                  <p:oleObj name="Equation" r:id="rId16" imgW="584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980895" y="1410291"/>
                          <a:ext cx="741363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333021"/>
                </p:ext>
              </p:extLst>
            </p:nvPr>
          </p:nvGraphicFramePr>
          <p:xfrm>
            <a:off x="4366702" y="2566225"/>
            <a:ext cx="90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9" name="Equation" r:id="rId18" imgW="711200" imgH="571500" progId="Equation.3">
                    <p:embed/>
                  </p:oleObj>
                </mc:Choice>
                <mc:Fallback>
                  <p:oleObj name="Equation" r:id="rId18" imgW="7112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366702" y="2566225"/>
                          <a:ext cx="901700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75175"/>
                </p:ext>
              </p:extLst>
            </p:nvPr>
          </p:nvGraphicFramePr>
          <p:xfrm>
            <a:off x="7442741" y="2811870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80" name="Equation" r:id="rId20" imgW="127000" imgH="177800" progId="Equation.DSMT4">
                    <p:embed/>
                  </p:oleObj>
                </mc:Choice>
                <mc:Fallback>
                  <p:oleObj name="Equation" r:id="rId20" imgW="127000" imgH="177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442741" y="2811870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Arrow Connector 25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17886" y="3097624"/>
              <a:ext cx="0" cy="5085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119657" y="3606190"/>
              <a:ext cx="540957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9657" y="3097624"/>
              <a:ext cx="0" cy="508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6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921E-7 -1.81356E-6 L 7.87921E-7 -0.40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Employing Reduced Order and Ensemble modeling in RAVEN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models: </a:t>
            </a:r>
            <a:br>
              <a:rPr lang="en-US" b="0" dirty="0" smtClean="0"/>
            </a:br>
            <a:r>
              <a:rPr lang="en-US" b="0" dirty="0" smtClean="0"/>
              <a:t>overview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21797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ROMs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39937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 Modeling </a:t>
            </a:r>
            <a:r>
              <a:rPr lang="en-US" b="0" dirty="0"/>
              <a:t>W</a:t>
            </a:r>
            <a:r>
              <a:rPr lang="en-US" b="0" dirty="0" smtClean="0"/>
              <a:t>ithin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modeling steps that involve ROMs are available in RAVEN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Compare the responses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272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43518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49205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71958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Exercise:</a:t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/>
              <a:t>a </a:t>
            </a:r>
            <a:r>
              <a:rPr lang="en-US" b="0" dirty="0" smtClean="0"/>
              <a:t>ROM of an “High-fidelity” model and use it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442902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300968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798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name: </a:t>
            </a:r>
            <a:r>
              <a:rPr lang="en-US" sz="1400" dirty="0" err="1" smtClean="0">
                <a:latin typeface="+mn-lt"/>
              </a:rPr>
              <a:t>ROM_example.xml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27667" y="2540539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68077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Train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09259" y="483895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72443" y="598620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Compare Results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239349" y="187300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15517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4239349" y="531251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160207" y="3211950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3684" y="3124714"/>
            <a:ext cx="150523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 specifications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6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843" y="2500024"/>
            <a:ext cx="8689594" cy="4093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’attenuation'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’poly’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y1,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&lt;ROM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y1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Targets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&lt;p&gt;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10800000">
            <a:off x="1658205" y="3166383"/>
            <a:ext cx="134352" cy="376284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95734" y="3096029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295734" y="3497847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variables</a:t>
            </a:r>
          </a:p>
        </p:txBody>
      </p:sp>
      <p:cxnSp>
        <p:nvCxnSpPr>
          <p:cNvPr id="26" name="Straight Arrow Connector 25"/>
          <p:cNvCxnSpPr>
            <a:endCxn id="27" idx="0"/>
          </p:cNvCxnSpPr>
          <p:nvPr/>
        </p:nvCxnSpPr>
        <p:spPr bwMode="auto">
          <a:xfrm flipH="1">
            <a:off x="6733414" y="2955747"/>
            <a:ext cx="82423" cy="384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5654462" y="3340323"/>
            <a:ext cx="2157904" cy="6664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File name: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poly.py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/>
          <p:cNvCxnSpPr>
            <a:stCxn id="23" idx="1"/>
            <a:endCxn id="4" idx="1"/>
          </p:cNvCxnSpPr>
          <p:nvPr/>
        </p:nvCxnSpPr>
        <p:spPr bwMode="auto">
          <a:xfrm flipV="1">
            <a:off x="1792557" y="3287736"/>
            <a:ext cx="503177" cy="66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30" idx="1"/>
            <a:endCxn id="25" idx="1"/>
          </p:cNvCxnSpPr>
          <p:nvPr/>
        </p:nvCxnSpPr>
        <p:spPr bwMode="auto">
          <a:xfrm>
            <a:off x="1792556" y="3650986"/>
            <a:ext cx="503178" cy="38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Left Brace 29"/>
          <p:cNvSpPr/>
          <p:nvPr/>
        </p:nvSpPr>
        <p:spPr bwMode="auto">
          <a:xfrm rot="10800000">
            <a:off x="1658205" y="3542667"/>
            <a:ext cx="134351" cy="216638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Left Brace 34"/>
          <p:cNvSpPr/>
          <p:nvPr/>
        </p:nvSpPr>
        <p:spPr bwMode="auto">
          <a:xfrm rot="10800000">
            <a:off x="2111755" y="4410752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25577" y="4460581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</a:t>
            </a:r>
            <a:r>
              <a:rPr lang="en-US" sz="1600" dirty="0" smtClean="0">
                <a:latin typeface="+mj-lt"/>
              </a:rPr>
              <a:t>Space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225577" y="5047124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Space</a:t>
            </a:r>
          </a:p>
        </p:txBody>
      </p:sp>
      <p:cxnSp>
        <p:nvCxnSpPr>
          <p:cNvPr id="38" name="Straight Arrow Connector 37"/>
          <p:cNvCxnSpPr>
            <a:stCxn id="35" idx="1"/>
            <a:endCxn id="36" idx="1"/>
          </p:cNvCxnSpPr>
          <p:nvPr/>
        </p:nvCxnSpPr>
        <p:spPr bwMode="auto">
          <a:xfrm>
            <a:off x="2246107" y="4652288"/>
            <a:ext cx="9794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40" idx="1"/>
            <a:endCxn id="37" idx="1"/>
          </p:cNvCxnSpPr>
          <p:nvPr/>
        </p:nvCxnSpPr>
        <p:spPr bwMode="auto">
          <a:xfrm flipV="1">
            <a:off x="2246106" y="5238831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Left Brace 39"/>
          <p:cNvSpPr/>
          <p:nvPr/>
        </p:nvSpPr>
        <p:spPr bwMode="auto">
          <a:xfrm rot="10800000">
            <a:off x="2111755" y="4977210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224029" y="5622848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53" name="Straight Arrow Connector 52"/>
          <p:cNvCxnSpPr>
            <a:stCxn id="54" idx="1"/>
            <a:endCxn id="52" idx="1"/>
          </p:cNvCxnSpPr>
          <p:nvPr/>
        </p:nvCxnSpPr>
        <p:spPr bwMode="auto">
          <a:xfrm flipV="1">
            <a:off x="2244558" y="5814555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Left Brace 53"/>
          <p:cNvSpPr/>
          <p:nvPr/>
        </p:nvSpPr>
        <p:spPr bwMode="auto">
          <a:xfrm rot="10800000">
            <a:off x="2110207" y="5552934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</p:spTree>
    <p:extLst>
      <p:ext uri="{BB962C8B-B14F-4D97-AF65-F5344CB8AC3E}">
        <p14:creationId xmlns:p14="http://schemas.microsoft.com/office/powerpoint/2010/main" val="57352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3005690"/>
            <a:ext cx="9144000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Grid_sampler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’y1'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’y2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’CDF’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 bwMode="auto">
          <a:xfrm flipV="1">
            <a:off x="4741425" y="3216232"/>
            <a:ext cx="765999" cy="251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402837" y="3467727"/>
            <a:ext cx="8677175" cy="895215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58881" y="2820291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&lt;variable name&gt;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&lt;distribution&gt;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&lt;grid points&gt;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</p:spTree>
    <p:extLst>
      <p:ext uri="{BB962C8B-B14F-4D97-AF65-F5344CB8AC3E}">
        <p14:creationId xmlns:p14="http://schemas.microsoft.com/office/powerpoint/2010/main" val="38405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0497" y="2828133"/>
            <a:ext cx="4774507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outGRID_from_db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inputPlaceHolder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OutputPlaceHolder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1"/>
          </p:cNvCxnSpPr>
          <p:nvPr/>
        </p:nvCxnSpPr>
        <p:spPr bwMode="auto">
          <a:xfrm flipH="1">
            <a:off x="6623268" y="3282465"/>
            <a:ext cx="950866" cy="218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7574134" y="2872252"/>
            <a:ext cx="155553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</a:t>
            </a:r>
            <a:r>
              <a:rPr lang="en-US" sz="1600" dirty="0" err="1" smtClean="0">
                <a:latin typeface="+mj-lt"/>
              </a:rPr>
              <a:t>DataObjects</a:t>
            </a:r>
            <a:r>
              <a:rPr lang="en-US" sz="1600" dirty="0" smtClean="0">
                <a:latin typeface="+mj-lt"/>
              </a:rPr>
              <a:t>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&lt;Input&gt;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&lt;Output&gt;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554" y="2828133"/>
            <a:ext cx="283664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’overwrite’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5" idx="0"/>
          </p:cNvCxnSpPr>
          <p:nvPr/>
        </p:nvCxnSpPr>
        <p:spPr bwMode="auto">
          <a:xfrm flipH="1" flipV="1">
            <a:off x="1353703" y="3835491"/>
            <a:ext cx="777770" cy="1010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1353703" y="4846183"/>
            <a:ext cx="1555539" cy="6312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Overwrite or update?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</p:spTree>
    <p:extLst>
      <p:ext uri="{BB962C8B-B14F-4D97-AF65-F5344CB8AC3E}">
        <p14:creationId xmlns:p14="http://schemas.microsoft.com/office/powerpoint/2010/main" val="3265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722" y="2592301"/>
            <a:ext cx="4774507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&lt;Print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out_dump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&lt;type&gt;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csv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&lt;source&gt;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source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&lt;Plot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plotResponse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dim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’3’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scatter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&lt;x&gt;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outGRID|Input|y1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 &lt;y&gt;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outGRID|Input|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&lt;z&gt;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|Output|ans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z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plot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&lt;actions&gt;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&lt;how&gt;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screen,png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actions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&lt;/Plot&gt;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 bwMode="auto">
          <a:xfrm>
            <a:off x="2476032" y="2988987"/>
            <a:ext cx="1180285" cy="2051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134098" y="2783880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CSV or XML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80889" y="3306469"/>
            <a:ext cx="1906417" cy="6475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Which </a:t>
            </a:r>
            <a:r>
              <a:rPr lang="en-US" sz="1600" dirty="0" err="1" smtClean="0">
                <a:latin typeface="+mj-lt"/>
              </a:rPr>
              <a:t>DataObject</a:t>
            </a:r>
            <a:r>
              <a:rPr lang="en-US" sz="1600" dirty="0" smtClean="0">
                <a:latin typeface="+mj-lt"/>
              </a:rPr>
              <a:t> we want to print?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 bwMode="auto">
          <a:xfrm flipV="1">
            <a:off x="2087306" y="3424991"/>
            <a:ext cx="1569011" cy="20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7162264" y="3141386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2D or 3D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 bwMode="auto">
          <a:xfrm flipH="1">
            <a:off x="6324787" y="3346493"/>
            <a:ext cx="837477" cy="386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6993935" y="5371869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 format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 bwMode="auto">
          <a:xfrm flipH="1">
            <a:off x="6156459" y="5667604"/>
            <a:ext cx="837476" cy="295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tangle 41"/>
          <p:cNvSpPr/>
          <p:nvPr/>
        </p:nvSpPr>
        <p:spPr bwMode="auto">
          <a:xfrm>
            <a:off x="7146335" y="3843843"/>
            <a:ext cx="1341934" cy="38929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Plot Type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 bwMode="auto">
          <a:xfrm flipH="1">
            <a:off x="6308859" y="4038489"/>
            <a:ext cx="837476" cy="396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Left Brace 44"/>
          <p:cNvSpPr/>
          <p:nvPr/>
        </p:nvSpPr>
        <p:spPr bwMode="auto">
          <a:xfrm rot="10800000">
            <a:off x="6859583" y="4652288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7002733" y="4652288"/>
            <a:ext cx="592143" cy="2280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47"/>
          <p:cNvSpPr/>
          <p:nvPr/>
        </p:nvSpPr>
        <p:spPr bwMode="auto">
          <a:xfrm>
            <a:off x="7594876" y="4356553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x y z variables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</p:spTree>
    <p:extLst>
      <p:ext uri="{BB962C8B-B14F-4D97-AF65-F5344CB8AC3E}">
        <p14:creationId xmlns:p14="http://schemas.microsoft.com/office/powerpoint/2010/main" val="176671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693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’Point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attenuation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'Print'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plotResponse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extractDatabase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&lt;Input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(cont.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in next slide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endParaRPr lang="en-US" sz="13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 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</p:spTree>
    <p:extLst>
      <p:ext uri="{BB962C8B-B14F-4D97-AF65-F5344CB8AC3E}">
        <p14:creationId xmlns:p14="http://schemas.microsoft.com/office/powerpoint/2010/main" val="153327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/>
              <a:t>RAVEN categorizes in its Models entity the following sub-entities:</a:t>
            </a:r>
          </a:p>
          <a:p>
            <a:pPr lvl="1" algn="just"/>
            <a:r>
              <a:rPr lang="en-US" dirty="0" smtClean="0"/>
              <a:t>Codes:</a:t>
            </a:r>
          </a:p>
          <a:p>
            <a:pPr lvl="2" algn="just"/>
            <a:r>
              <a:rPr lang="en-US" dirty="0" smtClean="0"/>
              <a:t>Aimed to interface with physical codes (e.g. RELAP5-3D, etc.)</a:t>
            </a:r>
          </a:p>
          <a:p>
            <a:pPr lvl="1" algn="just"/>
            <a:r>
              <a:rPr lang="en-US" dirty="0" smtClean="0"/>
              <a:t>ROMs:</a:t>
            </a:r>
          </a:p>
          <a:p>
            <a:pPr lvl="2" algn="just"/>
            <a:r>
              <a:rPr lang="en-US" dirty="0" smtClean="0"/>
              <a:t>Aimed to emulate the response of a system based on a simplified mathematical representation</a:t>
            </a:r>
          </a:p>
          <a:p>
            <a:pPr lvl="1" algn="just"/>
            <a:r>
              <a:rPr lang="en-US" dirty="0" smtClean="0"/>
              <a:t>External Models:</a:t>
            </a:r>
          </a:p>
          <a:p>
            <a:pPr lvl="2" algn="just"/>
            <a:r>
              <a:rPr lang="en-US" dirty="0" smtClean="0"/>
              <a:t>Aimed to provide to the user an easy way to implement sets of equations directly in RAVEN</a:t>
            </a:r>
          </a:p>
          <a:p>
            <a:pPr lvl="1" algn="just"/>
            <a:r>
              <a:rPr lang="en-US" dirty="0" smtClean="0"/>
              <a:t>Post-Processors:</a:t>
            </a:r>
          </a:p>
          <a:p>
            <a:pPr lvl="2" algn="just"/>
            <a:r>
              <a:rPr lang="en-US" dirty="0" smtClean="0"/>
              <a:t>Aimed to analyze the generated datasets (e.g. Statistical moments, Data Mining, etc.)</a:t>
            </a:r>
          </a:p>
          <a:p>
            <a:pPr lvl="1" algn="just"/>
            <a:r>
              <a:rPr lang="en-US" dirty="0" smtClean="0"/>
              <a:t>Ensemble Models:</a:t>
            </a:r>
            <a:endParaRPr lang="en-US" dirty="0"/>
          </a:p>
          <a:p>
            <a:pPr lvl="2" algn="just"/>
            <a:r>
              <a:rPr lang="en-US" dirty="0"/>
              <a:t>Aimed to </a:t>
            </a:r>
            <a:r>
              <a:rPr lang="en-US" dirty="0" smtClean="0"/>
              <a:t>assemble multiple models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RAVEN models: a quick introduction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62540" y="2870183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540" y="5562261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293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(cont. from previous slide) 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trainROM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’Point'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plot_ROM_LS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</p:spTree>
    <p:extLst>
      <p:ext uri="{BB962C8B-B14F-4D97-AF65-F5344CB8AC3E}">
        <p14:creationId xmlns:p14="http://schemas.microsoft.com/office/powerpoint/2010/main" val="371899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Let’s run the code…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3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Exercise:</a:t>
            </a:r>
            <a:br>
              <a:rPr lang="en-US" b="0" dirty="0" smtClean="0"/>
            </a:br>
            <a:r>
              <a:rPr lang="en-US" b="0" dirty="0" smtClean="0"/>
              <a:t>Create an </a:t>
            </a:r>
            <a:r>
              <a:rPr lang="en-US" b="0" dirty="0" err="1" smtClean="0"/>
              <a:t>EnsembleModel</a:t>
            </a:r>
            <a:r>
              <a:rPr lang="en-US" b="0" dirty="0" smtClean="0"/>
              <a:t> of 2 models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8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5463" y="1536700"/>
            <a:ext cx="8839307" cy="2978644"/>
          </a:xfrm>
        </p:spPr>
        <p:txBody>
          <a:bodyPr/>
          <a:lstStyle/>
          <a:p>
            <a:r>
              <a:rPr lang="en-US" dirty="0" smtClean="0"/>
              <a:t>Also codes can be used in the Ensemble modeling.</a:t>
            </a:r>
          </a:p>
          <a:p>
            <a:pPr lvl="1" algn="just"/>
            <a:r>
              <a:rPr lang="en-US" i="1" dirty="0" smtClean="0"/>
              <a:t>EM1: Code, Analytical Bateman</a:t>
            </a:r>
          </a:p>
          <a:p>
            <a:pPr lvl="2" algn="just"/>
            <a:r>
              <a:rPr lang="en-US" dirty="0" smtClean="0"/>
              <a:t>Transmutation</a:t>
            </a:r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1" algn="just"/>
            <a:r>
              <a:rPr lang="en-US" i="1" dirty="0" smtClean="0"/>
              <a:t>EM2: External Model, convert final outcomes of EM1 into atom densities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Screen Shot 2016-04-08 at 10.0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7" y="2688160"/>
            <a:ext cx="1896533" cy="975104"/>
          </a:xfrm>
          <a:prstGeom prst="rect">
            <a:avLst/>
          </a:prstGeom>
        </p:spPr>
      </p:pic>
      <p:pic>
        <p:nvPicPr>
          <p:cNvPr id="6" name="Picture 5" descr="Screen Shot 2016-04-08 at 10.19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2379133"/>
            <a:ext cx="2065867" cy="16090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3000" y="4756725"/>
            <a:ext cx="5864085" cy="1416050"/>
            <a:chOff x="1529170" y="2216559"/>
            <a:chExt cx="5864085" cy="1416050"/>
          </a:xfrm>
        </p:grpSpPr>
        <p:sp>
          <p:nvSpPr>
            <p:cNvPr id="9" name="Rounded Rectangle 8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1469819"/>
                </p:ext>
              </p:extLst>
            </p:nvPr>
          </p:nvGraphicFramePr>
          <p:xfrm>
            <a:off x="1529170" y="2216559"/>
            <a:ext cx="676275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" name="Equation" r:id="rId5" imgW="533400" imgH="1117600" progId="Equation.DSMT4">
                    <p:embed/>
                  </p:oleObj>
                </mc:Choice>
                <mc:Fallback>
                  <p:oleObj name="Equation" r:id="rId5" imgW="533400" imgH="1117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29170" y="2216559"/>
                          <a:ext cx="676275" cy="141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4292959"/>
                </p:ext>
              </p:extLst>
            </p:nvPr>
          </p:nvGraphicFramePr>
          <p:xfrm>
            <a:off x="4584250" y="2301875"/>
            <a:ext cx="581025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" name="Equation" r:id="rId7" imgW="457200" imgH="990600" progId="Equation.DSMT4">
                    <p:embed/>
                  </p:oleObj>
                </mc:Choice>
                <mc:Fallback>
                  <p:oleObj name="Equation" r:id="rId7" imgW="457200" imgH="990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84250" y="2301875"/>
                          <a:ext cx="581025" cy="1254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specifications</a:t>
            </a:r>
            <a:endParaRPr lang="en-US" b="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791491"/>
              </p:ext>
            </p:extLst>
          </p:nvPr>
        </p:nvGraphicFramePr>
        <p:xfrm>
          <a:off x="7274924" y="4842041"/>
          <a:ext cx="9366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9" imgW="736600" imgH="990600" progId="Equation.DSMT4">
                  <p:embed/>
                </p:oleObj>
              </mc:Choice>
              <mc:Fallback>
                <p:oleObj name="Equation" r:id="rId9" imgW="7366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74924" y="4842041"/>
                        <a:ext cx="936625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3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2148441"/>
            <a:ext cx="2245896" cy="76565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</a:t>
            </a:r>
            <a:r>
              <a:rPr lang="en-US" sz="2000" dirty="0" smtClean="0">
                <a:latin typeface="+mn-lt"/>
              </a:rPr>
              <a:t>e </a:t>
            </a:r>
            <a:r>
              <a:rPr lang="en-US" sz="2000" dirty="0" err="1" smtClean="0">
                <a:latin typeface="+mn-lt"/>
              </a:rPr>
              <a:t>EnsembleModel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2914091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798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name: </a:t>
            </a:r>
            <a:r>
              <a:rPr lang="en-US" sz="1400" dirty="0" err="1" smtClean="0">
                <a:latin typeface="+mn-lt"/>
              </a:rPr>
              <a:t>ensamble_model_example.xml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585181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the 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87563" y="471142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Plot results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040333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7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</a:t>
            </a:r>
            <a:r>
              <a:rPr lang="en-US" b="0" dirty="0" smtClean="0"/>
              <a:t>an Ensemble model of two model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’sigma'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1000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decayConstant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1.e-7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1.e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-8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160207" y="3211950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3684" y="3124714"/>
            <a:ext cx="150523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 specifications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75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474368"/>
            <a:ext cx="9144000" cy="44935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convertToAtomDensity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toAtomDens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,B,C,D,densA,densB,densC,densD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&lt;Code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testModel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GenericCode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executables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ensembleModel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AnalyticalDplMain.py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executables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&lt;prepend&gt;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python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/prepend&gt;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&lt;/Code&gt;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EnsembleModel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codeAndExtModel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&lt;Model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’Models'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inputNames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inPlaceHolder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convertToAtomDensity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convertedData</a:t>
            </a:r>
            <a:endParaRPr lang="en-US" sz="1300" dirty="0" smtClean="0"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’Models'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’Code’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inputNames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referenceInput.xml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testModel</a:t>
            </a:r>
            <a:endParaRPr lang="en-US" sz="13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sampleMC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EnsembleModel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an Ensemble model of two model</a:t>
            </a:r>
          </a:p>
        </p:txBody>
      </p:sp>
      <p:cxnSp>
        <p:nvCxnSpPr>
          <p:cNvPr id="32" name="Straight Arrow Connector 31"/>
          <p:cNvCxnSpPr>
            <a:stCxn id="33" idx="1"/>
          </p:cNvCxnSpPr>
          <p:nvPr/>
        </p:nvCxnSpPr>
        <p:spPr bwMode="auto">
          <a:xfrm flipH="1">
            <a:off x="5979467" y="4302687"/>
            <a:ext cx="950866" cy="314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6930333" y="3988260"/>
            <a:ext cx="1447124" cy="62885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Inputs of this model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645560" y="5423438"/>
            <a:ext cx="1447124" cy="62885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Exclusive output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 flipV="1">
            <a:off x="7697511" y="5208039"/>
            <a:ext cx="679946" cy="2153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8068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961721" y="1814092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4092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an Ensemble model of two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50362" y="2820569"/>
            <a:ext cx="6270647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convertData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A,B,C,D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densA,densB,densC,densD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sampleMC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sigma-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A,sigma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B,decay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A,decay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-B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latin typeface="Courier"/>
                <a:cs typeface="Courier"/>
              </a:rPr>
              <a:t>A,B,C,D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finalResponses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sigma-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A,sigma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B,decay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A,decay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-B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A,B,C,</a:t>
            </a:r>
            <a:r>
              <a:rPr lang="en-US" sz="1400" dirty="0" err="1" smtClean="0">
                <a:latin typeface="Courier"/>
                <a:cs typeface="Courier"/>
              </a:rPr>
              <a:t>D,densA</a:t>
            </a:r>
            <a:r>
              <a:rPr lang="en-US" sz="1400" dirty="0" err="1">
                <a:latin typeface="Courier"/>
                <a:cs typeface="Courier"/>
              </a:rPr>
              <a:t>,densB,densC,densD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176668" y="3424138"/>
            <a:ext cx="95086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2176668" y="3424138"/>
            <a:ext cx="0" cy="10631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2185970" y="4487304"/>
            <a:ext cx="950866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>
            <a:stCxn id="27" idx="3"/>
          </p:cNvCxnSpPr>
          <p:nvPr/>
        </p:nvCxnSpPr>
        <p:spPr bwMode="auto">
          <a:xfrm>
            <a:off x="1612950" y="3967032"/>
            <a:ext cx="5637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165826" y="3809818"/>
            <a:ext cx="1447124" cy="31442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Link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06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an Ensemble model of two model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Let’s run the code…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1109534"/>
          </a:xfrm>
        </p:spPr>
        <p:txBody>
          <a:bodyPr/>
          <a:lstStyle/>
          <a:p>
            <a:pPr algn="ctr"/>
            <a:r>
              <a:rPr lang="en-US" b="0" dirty="0" smtClean="0"/>
              <a:t>Thank you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Questions?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5613" y="3089696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 smtClean="0"/>
              <a:t>Reduced Order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080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 </a:t>
            </a:r>
            <a:r>
              <a:rPr lang="en-US" b="0" dirty="0"/>
              <a:t>Q</a:t>
            </a:r>
            <a:r>
              <a:rPr lang="en-US" b="0" dirty="0" smtClean="0"/>
              <a:t>uick </a:t>
            </a:r>
            <a:r>
              <a:rPr lang="en-US" b="0" dirty="0"/>
              <a:t>I</a:t>
            </a:r>
            <a:r>
              <a:rPr lang="en-US" b="0" dirty="0" smtClean="0"/>
              <a:t>ntroduction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231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Equation" r:id="rId4" imgW="635000" imgH="241300" progId="Equation.3">
                  <p:embed/>
                </p:oleObj>
              </mc:Choice>
              <mc:Fallback>
                <p:oleObj name="Equation" r:id="rId4" imgW="63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05766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Equation" r:id="rId6" imgW="609600" imgH="177800" progId="Equation.3">
                  <p:embed/>
                </p:oleObj>
              </mc:Choice>
              <mc:Fallback>
                <p:oleObj name="Equation" r:id="rId6" imgW="609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5492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Equation" r:id="rId8" imgW="1727200" imgH="241300" progId="Equation.3">
                  <p:embed/>
                </p:oleObj>
              </mc:Choice>
              <mc:Fallback>
                <p:oleObj name="Equation" r:id="rId8" imgW="172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22254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Equation" r:id="rId10" imgW="660400" imgH="241300" progId="Equation.3">
                  <p:embed/>
                </p:oleObj>
              </mc:Choice>
              <mc:Fallback>
                <p:oleObj name="Equation" r:id="rId10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1819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Equation" r:id="rId12" imgW="342900" imgH="203200" progId="Equation.3">
                  <p:embed/>
                </p:oleObj>
              </mc:Choice>
              <mc:Fallback>
                <p:oleObj name="Equation" r:id="rId12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lang="en-US" sz="16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</a:t>
            </a:r>
            <a:r>
              <a:rPr lang="en-US" sz="1600" dirty="0" err="1" smtClean="0">
                <a:latin typeface="+mj-lt"/>
              </a:rPr>
              <a:t>Set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4267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Equation" r:id="rId14" imgW="342900" imgH="203200" progId="Equation.DSMT4">
                  <p:embed/>
                </p:oleObj>
              </mc:Choice>
              <mc:Fallback>
                <p:oleObj name="Equation" r:id="rId14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ROMs: a </a:t>
            </a:r>
            <a:r>
              <a:rPr lang="en-US" b="0" dirty="0" smtClean="0"/>
              <a:t>Quick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we are trying to </a:t>
            </a:r>
            <a:r>
              <a:rPr lang="en-US" dirty="0" smtClean="0">
                <a:solidFill>
                  <a:srgbClr val="3366FF"/>
                </a:solidFill>
              </a:rPr>
              <a:t>reduce the complexity </a:t>
            </a:r>
            <a:r>
              <a:rPr lang="en-US" dirty="0" smtClean="0"/>
              <a:t>of the original model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 smtClean="0">
                <a:solidFill>
                  <a:srgbClr val="3366FF"/>
                </a:solidFill>
              </a:rPr>
              <a:t>faster computation </a:t>
            </a:r>
            <a:r>
              <a:rPr lang="en-US" dirty="0" smtClean="0"/>
              <a:t>of the output variable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Presence of </a:t>
            </a:r>
            <a:r>
              <a:rPr lang="en-US" dirty="0" smtClean="0">
                <a:solidFill>
                  <a:srgbClr val="3366FF"/>
                </a:solidFill>
              </a:rPr>
              <a:t>error</a:t>
            </a:r>
            <a:r>
              <a:rPr lang="en-US" dirty="0" smtClean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2675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1" name="Equation" r:id="rId3" imgW="1727200" imgH="241300" progId="Equation.DSMT4">
                  <p:embed/>
                </p:oleObj>
              </mc:Choice>
              <mc:Fallback>
                <p:oleObj name="Equation" r:id="rId3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 smtClean="0">
                <a:latin typeface="+mn-lt"/>
              </a:rPr>
              <a:t>quadratic </a:t>
            </a:r>
            <a:r>
              <a:rPr lang="en-US" sz="1600" dirty="0" err="1" smtClean="0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Classes of ROMs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Model-Based </a:t>
            </a:r>
          </a:p>
          <a:p>
            <a:pPr lvl="1"/>
            <a:r>
              <a:rPr lang="en-US" dirty="0" smtClean="0"/>
              <a:t>Prediction is performed using a blend of </a:t>
            </a:r>
            <a:r>
              <a:rPr lang="en-US" dirty="0" smtClean="0">
                <a:solidFill>
                  <a:srgbClr val="3366FF"/>
                </a:solidFill>
              </a:rPr>
              <a:t>interpolation and regression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Gaussian Process Models (GPMs)</a:t>
            </a:r>
          </a:p>
          <a:p>
            <a:pPr lvl="2"/>
            <a:r>
              <a:rPr lang="en-US" dirty="0" smtClean="0"/>
              <a:t>Spline interpolator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Data-Based</a:t>
            </a:r>
            <a:endParaRPr lang="en-US" dirty="0" smtClean="0"/>
          </a:p>
          <a:p>
            <a:pPr lvl="1"/>
            <a:r>
              <a:rPr lang="en-US" dirty="0" smtClean="0"/>
              <a:t>Prediction is performed by solely considering the input data by using </a:t>
            </a:r>
            <a:r>
              <a:rPr lang="en-US" dirty="0" smtClean="0">
                <a:solidFill>
                  <a:srgbClr val="3366FF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searching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Nearest neighbor 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Applications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ROM</a:t>
            </a:r>
          </a:p>
          <a:p>
            <a:pPr marL="915987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instead of the original model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 smtClean="0"/>
              <a:t>Uncertainty quantification / Sensitivity analysis</a:t>
            </a:r>
            <a:endParaRPr lang="en-US" dirty="0"/>
          </a:p>
          <a:p>
            <a:pPr lvl="1"/>
            <a:r>
              <a:rPr lang="en-US" dirty="0"/>
              <a:t>Probabilistic </a:t>
            </a:r>
            <a:r>
              <a:rPr lang="en-US" dirty="0" smtClean="0"/>
              <a:t>Risk Analysis (PRA)</a:t>
            </a:r>
            <a:endParaRPr lang="en-US" dirty="0"/>
          </a:p>
          <a:p>
            <a:pPr lvl="1"/>
            <a:r>
              <a:rPr lang="en-US" dirty="0" smtClean="0"/>
              <a:t>Accelerator for stochastic analysis (adaptive sampling)</a:t>
            </a:r>
          </a:p>
          <a:p>
            <a:pPr lvl="1"/>
            <a:r>
              <a:rPr lang="en-US" dirty="0" smtClean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Input x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Output y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17979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5" name="Equation" r:id="rId4" imgW="647700" imgH="165100" progId="Equation.DSMT4">
                  <p:embed/>
                </p:oleObj>
              </mc:Choice>
              <mc:Fallback>
                <p:oleObj name="Equation" r:id="rId4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24830</TotalTime>
  <Words>2974</Words>
  <Application>Microsoft Macintosh PowerPoint</Application>
  <PresentationFormat>On-screen Show (4:3)</PresentationFormat>
  <Paragraphs>645</Paragraphs>
  <Slides>49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Default Design</vt:lpstr>
      <vt:lpstr>Equation</vt:lpstr>
      <vt:lpstr>Document</vt:lpstr>
      <vt:lpstr>Reduced Order and Ensemble Modeling</vt:lpstr>
      <vt:lpstr>Outline</vt:lpstr>
      <vt:lpstr>RAVEN models:  overview</vt:lpstr>
      <vt:lpstr>RAVEN models: a quick introduction</vt:lpstr>
      <vt:lpstr>PowerPoint Presentation</vt:lpstr>
      <vt:lpstr>ROMs: a Quick Introduction</vt:lpstr>
      <vt:lpstr>ROMs: a Quick Introduction</vt:lpstr>
      <vt:lpstr>Classes of ROMs</vt:lpstr>
      <vt:lpstr>ROMs: Applications</vt:lpstr>
      <vt:lpstr>ROMs Available in RAVEN</vt:lpstr>
      <vt:lpstr>Scikit-Learn Library</vt:lpstr>
      <vt:lpstr>Scikit-Learn Library</vt:lpstr>
      <vt:lpstr>Scikit-Learn Library</vt:lpstr>
      <vt:lpstr>Multi-Dimensional Interpolators</vt:lpstr>
      <vt:lpstr>Multi-Dimensional Interpolators</vt:lpstr>
      <vt:lpstr>RAVEN reduced order modeling: examples</vt:lpstr>
      <vt:lpstr>Test cases</vt:lpstr>
      <vt:lpstr>PWR SBO Test case: SVM</vt:lpstr>
      <vt:lpstr>Discontinuous Test case: KNN</vt:lpstr>
      <vt:lpstr>Comparison Criteria</vt:lpstr>
      <vt:lpstr>Results</vt:lpstr>
      <vt:lpstr>RAVEN ensemble modeling</vt:lpstr>
      <vt:lpstr>Ensemble Model</vt:lpstr>
      <vt:lpstr>PowerPoint Presentation</vt:lpstr>
      <vt:lpstr>PowerPoint Presentation</vt:lpstr>
      <vt:lpstr>RAVEN ensemble modeling: 3 simple examples</vt:lpstr>
      <vt:lpstr>PowerPoint Presentation</vt:lpstr>
      <vt:lpstr>PowerPoint Presentation</vt:lpstr>
      <vt:lpstr>Employing Reduced Order and Ensemble modeling in RAVEN</vt:lpstr>
      <vt:lpstr>ROMs</vt:lpstr>
      <vt:lpstr>ROM Modeling Within RAVEN</vt:lpstr>
      <vt:lpstr>Exercise: Create a ROM of an “High-fidelity” model and use it</vt:lpstr>
      <vt:lpstr>Workflow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Exercise: Create an EnsembleModel of 2 models </vt:lpstr>
      <vt:lpstr>PowerPoint Presentation</vt:lpstr>
      <vt:lpstr>Workflow</vt:lpstr>
      <vt:lpstr>Create an Ensemble model of two model</vt:lpstr>
      <vt:lpstr>Create an Ensemble model of two model</vt:lpstr>
      <vt:lpstr>Create an Ensemble model of two model</vt:lpstr>
      <vt:lpstr>Create an Ensemble model of two model</vt:lpstr>
      <vt:lpstr>Thank you  Questions?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659</cp:revision>
  <cp:lastPrinted>2001-05-07T20:21:30Z</cp:lastPrinted>
  <dcterms:created xsi:type="dcterms:W3CDTF">1999-10-26T20:37:18Z</dcterms:created>
  <dcterms:modified xsi:type="dcterms:W3CDTF">2016-05-01T13:13:05Z</dcterms:modified>
</cp:coreProperties>
</file>